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56" r:id="rId5"/>
    <p:sldId id="315" r:id="rId6"/>
    <p:sldId id="318" r:id="rId7"/>
    <p:sldId id="317" r:id="rId8"/>
    <p:sldId id="301" r:id="rId9"/>
    <p:sldId id="292" r:id="rId10"/>
    <p:sldId id="310" r:id="rId11"/>
    <p:sldId id="313" r:id="rId12"/>
    <p:sldId id="312" r:id="rId13"/>
    <p:sldId id="300" r:id="rId14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91D"/>
    <a:srgbClr val="0F3A5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6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6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248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7353-4F6D-4D88-A757-6A1C08D0C56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8B3-A816-4857-9FED-642B451920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61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D4328-201C-4C4D-B327-A6E11535AC81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38AD6-1D3A-4DDF-B382-49370522E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Honorable Mayor, Council, and City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Excited to be here and re-introduce the city to City/County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 the next several minutes, I will discuss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Who we are, What we do, and Why we do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Where we were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Where we 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And Where we are 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35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 for your time this morning. </a:t>
            </a: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would welcome any questions you may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Provide curb-to-curb pick up and drop off services throughout Johnson County, to include Texas Health </a:t>
            </a:r>
            <a:r>
              <a:rPr lang="en-US" sz="1400" dirty="0" err="1"/>
              <a:t>Huguley</a:t>
            </a:r>
            <a:r>
              <a:rPr lang="en-US" sz="1400" dirty="0"/>
              <a:t> Hospital M-F 6am-6:30pm, with limited Sat service.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Citizens rely upon our services as a form of mobility for trips to vital medical appointments, employment, grocery shopping, senior centers, leisure,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68% of trips are attributed to elderly &amp; disabled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27% of trips require a wheelchair, scooter, cane,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Funding Sources: FTA (TxDOT &amp; North Central Council of Governments [NCTCOG]) and participating Cities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3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We are committed to remain fiscally responsible with the citizens tax dollars and always strive to improve efficiency.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 operating budget is $1.97M.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80% Labor/Fringe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9% M&amp;R (</a:t>
            </a:r>
            <a:r>
              <a:rPr lang="en-US" sz="1400" dirty="0" err="1"/>
              <a:t>Maint</a:t>
            </a:r>
            <a:r>
              <a:rPr lang="en-US" sz="1400" dirty="0"/>
              <a:t> and Repairs)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7% Supplies/Materials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4% Contractual/Miscellaneous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This is a list of our participating cities/county.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is quote is how I share with our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Used to influence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Culture change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Promote buy in and support of our Vision and Mission Statements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Enrich the workforce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Ensure they understand their importance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We have so much potential to create something amazing, which is why our purpose statements are so vital.</a:t>
            </a:r>
          </a:p>
          <a:p>
            <a:pPr marL="0" indent="0">
              <a:buFontTx/>
              <a:buNone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 brilliance of a broad Vision Statement is we never know if we have arrived.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Requires constant improvement to inch closer.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And of course our Mission is the road map of how we get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482" y="3373516"/>
            <a:ext cx="7435436" cy="328492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8.4% ridership (1,700 trips) increase year over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Cleburne= 11,727 </a:t>
            </a:r>
            <a:r>
              <a:rPr lang="en-US" sz="1400" dirty="0" err="1"/>
              <a:t>orig</a:t>
            </a:r>
            <a:r>
              <a:rPr lang="en-US" sz="1400" dirty="0"/>
              <a:t> (59.8%) / 11,845 </a:t>
            </a:r>
            <a:r>
              <a:rPr lang="en-US" sz="1400" dirty="0" err="1"/>
              <a:t>dest</a:t>
            </a:r>
            <a:r>
              <a:rPr lang="en-US" sz="1400" dirty="0"/>
              <a:t> (60.4%) / 23,572 all (60.1%) *2,022 (9%) trips </a:t>
            </a:r>
            <a:r>
              <a:rPr lang="en-US" sz="1400" dirty="0" err="1"/>
              <a:t>orig</a:t>
            </a:r>
            <a:r>
              <a:rPr lang="en-US" sz="1400" dirty="0"/>
              <a:t> outside Cleburne </a:t>
            </a:r>
          </a:p>
          <a:p>
            <a:pPr marL="171450" indent="-171450">
              <a:buFontTx/>
              <a:buChar char="-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Burleson=4,743 </a:t>
            </a:r>
            <a:r>
              <a:rPr lang="en-US" sz="1400" dirty="0" err="1"/>
              <a:t>orig</a:t>
            </a:r>
            <a:r>
              <a:rPr lang="en-US" sz="1400" dirty="0"/>
              <a:t> (24.2%) / 5,014 </a:t>
            </a:r>
            <a:r>
              <a:rPr lang="en-US" sz="1400" dirty="0" err="1"/>
              <a:t>dest</a:t>
            </a:r>
            <a:r>
              <a:rPr lang="en-US" sz="1400" dirty="0"/>
              <a:t> (25.6%) / 9,757 all (24.9%) *1,079 (11%) trips originated outside Burleson</a:t>
            </a:r>
          </a:p>
          <a:p>
            <a:pPr marL="171450" indent="-171450">
              <a:buFontTx/>
              <a:buChar char="-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County 3,125 </a:t>
            </a:r>
            <a:r>
              <a:rPr lang="en-US" sz="1400" dirty="0" err="1"/>
              <a:t>orig</a:t>
            </a:r>
            <a:r>
              <a:rPr lang="en-US" sz="1400" dirty="0"/>
              <a:t> (16%)  /  2,766 </a:t>
            </a:r>
            <a:r>
              <a:rPr lang="en-US" sz="1400" dirty="0" err="1"/>
              <a:t>dest</a:t>
            </a:r>
            <a:r>
              <a:rPr lang="en-US" sz="1400" dirty="0"/>
              <a:t> (14%) / 5,891 all (15%) </a:t>
            </a:r>
          </a:p>
          <a:p>
            <a:pPr marL="171450" indent="-171450">
              <a:buFontTx/>
              <a:buChar char="-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Most proud of our culture change…Buy in …. improved attendance…. Drivers inquiring about growth metrics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3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Improving access to early medical appointments, employment, and essential trips across Johnson County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October 2025 – 13% or added 268 trips (2,337); December 2025 2</a:t>
            </a:r>
            <a:r>
              <a:rPr lang="en-US" sz="1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highest in over five years (45% increase/710 more rides)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Scheduling presentations with partner cities/ Commissioner’s Court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Re-imaging what we can be… an emulation of what customer service should be; better service, quicker response, improved 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84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9375" y="271463"/>
            <a:ext cx="4057650" cy="2282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482" y="2634187"/>
            <a:ext cx="7435436" cy="3502845"/>
          </a:xfrm>
        </p:spPr>
        <p:txBody>
          <a:bodyPr/>
          <a:lstStyle/>
          <a:p>
            <a:r>
              <a:rPr lang="en-US" b="1" dirty="0"/>
              <a:t>***What we identified in review from the previous slide and steps to address.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Service Enhancements- How can we better serve our customers and all of our community; drive economic activity, accessibility for employers and businesses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Buses- Asset management to ensure our vehicles are in safe and strong mechanical order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Software- Present software is antiquated (2009), overly manual, unreliable, down time, complaints about hold times to schedule rides, terrible turn by turn directions for drivers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Software 2) </a:t>
            </a:r>
            <a:r>
              <a:rPr lang="en-US" dirty="0" err="1"/>
              <a:t>Ecolane</a:t>
            </a:r>
            <a:r>
              <a:rPr lang="en-US" dirty="0"/>
              <a:t>; greatest value; State of the art; Smart, optimization, powerful analytics, more importantly, customer friendly: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Highlights include Mobile App, Web Portal (Bi-Lingual); schedule/cancel trips, pay fare, notifications (trip reminders, where’s my ride)</a:t>
            </a:r>
          </a:p>
          <a:p>
            <a:endParaRPr lang="en-US" dirty="0"/>
          </a:p>
          <a:p>
            <a:r>
              <a:rPr lang="en-US" dirty="0"/>
              <a:t>-Relaunch/rebrand very much needed. Few know about us or the services we provide; an unpleasant reputation of unreliability and unavailability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8AD6-1D3A-4DDF-B382-49370522E8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4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7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0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3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5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9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1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0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5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4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4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7583-5A01-4CD5-85D3-7B48B8841CE5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4DF4-34BF-44A8-A669-5D773BEA2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938117-AC6B-4F5A-AB2C-B3E45CE91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275" y="2581046"/>
            <a:ext cx="4451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2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City County Transportation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AB846-E022-4216-B59E-F4384F7B9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75" y="374573"/>
            <a:ext cx="1349886" cy="9144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FA42B9-4AB5-4807-8D9A-68C301DF31C7}"/>
              </a:ext>
            </a:extLst>
          </p:cNvPr>
          <p:cNvSpPr txBox="1"/>
          <p:nvPr/>
        </p:nvSpPr>
        <p:spPr>
          <a:xfrm>
            <a:off x="636275" y="5086906"/>
            <a:ext cx="445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Presented by: AJ Arjanen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General Manager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041BA-CBE5-4543-9197-179710C6C0E0}"/>
              </a:ext>
            </a:extLst>
          </p:cNvPr>
          <p:cNvSpPr txBox="1"/>
          <p:nvPr/>
        </p:nvSpPr>
        <p:spPr>
          <a:xfrm>
            <a:off x="945964" y="4609669"/>
            <a:ext cx="3832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dirty="0">
                <a:solidFill>
                  <a:srgbClr val="A229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January 29, 2026</a:t>
            </a:r>
            <a:endParaRPr lang="en-US" sz="1800" dirty="0">
              <a:solidFill>
                <a:srgbClr val="A2291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D876E-971C-4709-B3CC-836C55E7D9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4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938117-AC6B-4F5A-AB2C-B3E45CE91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49E62B-E20C-4EFE-9AAD-E4D0B9A41D9B}"/>
              </a:ext>
            </a:extLst>
          </p:cNvPr>
          <p:cNvSpPr txBox="1"/>
          <p:nvPr/>
        </p:nvSpPr>
        <p:spPr>
          <a:xfrm>
            <a:off x="904734" y="4155674"/>
            <a:ext cx="3905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000" dirty="0">
                <a:solidFill>
                  <a:srgbClr val="A229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further information, contact:</a:t>
            </a:r>
            <a:br>
              <a:rPr lang="en-US" sz="2000" dirty="0">
                <a:solidFill>
                  <a:srgbClr val="A229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200" dirty="0">
                <a:solidFill>
                  <a:srgbClr val="A229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AJ Arjanen, General Manager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AJ.Arjanen@cleburne.net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(817) 357-4463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C0999-9153-4594-8CD1-8353BA51D059}"/>
              </a:ext>
            </a:extLst>
          </p:cNvPr>
          <p:cNvSpPr txBox="1"/>
          <p:nvPr/>
        </p:nvSpPr>
        <p:spPr>
          <a:xfrm>
            <a:off x="631656" y="2353377"/>
            <a:ext cx="4451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2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City County Transportation Update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C4BA6-959B-4333-B9A3-76F84F330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75" y="374573"/>
            <a:ext cx="1349886" cy="914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05873C-6B32-4D3A-BC03-C74BD2B0EC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4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3CB430-A1D8-4017-B094-7D853F55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924F91-64A7-4B96-A684-AA6B7E8FEDC1}"/>
              </a:ext>
            </a:extLst>
          </p:cNvPr>
          <p:cNvSpPr txBox="1"/>
          <p:nvPr/>
        </p:nvSpPr>
        <p:spPr>
          <a:xfrm>
            <a:off x="1839949" y="185393"/>
            <a:ext cx="8512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 to City/County Transportation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1634-ED2B-4567-B29E-F13102B3C4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239478-D874-FB41-1FED-B0EAC4B74DB7}"/>
              </a:ext>
            </a:extLst>
          </p:cNvPr>
          <p:cNvSpPr txBox="1"/>
          <p:nvPr/>
        </p:nvSpPr>
        <p:spPr>
          <a:xfrm>
            <a:off x="1839949" y="1571115"/>
            <a:ext cx="9144000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Provide Deman</a:t>
            </a:r>
            <a:r>
              <a:rPr lang="en-US" sz="19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 Response (door-to-door pick up and drop off) </a:t>
            </a: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services throughout Johnson County, to include Texas Health </a:t>
            </a:r>
            <a:r>
              <a:rPr lang="en-US" sz="1900" dirty="0" err="1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Huguley</a:t>
            </a: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Hospital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9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Citizens rely upon our services as a form of mobility for trips to vital medical appointments, employment, grocery shopping, senior centers, leisure,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68% of trips are attributed to elderly &amp; disabled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27% of trips require a wheelchair, scooter, cane, etc.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9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Team consists of 16 drivers, two dispatchers, and a transportation coordinator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900" dirty="0"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Transportation services are provided to the community M-F (6am-6:30pm) with limited Saturday service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9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Funding Sources: FTA (TxDOT &amp; North Central Council of Governments [NCTCOG]) and participating Cities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5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3CB430-A1D8-4017-B094-7D853F55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924F91-64A7-4B96-A684-AA6B7E8FEDC1}"/>
              </a:ext>
            </a:extLst>
          </p:cNvPr>
          <p:cNvSpPr txBox="1"/>
          <p:nvPr/>
        </p:nvSpPr>
        <p:spPr>
          <a:xfrm>
            <a:off x="1839949" y="185393"/>
            <a:ext cx="8512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 to City/County Transportation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1634-ED2B-4567-B29E-F13102B3C4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53F1C9-EA65-D52E-8369-7A8A12D74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260" y="1385722"/>
            <a:ext cx="7807480" cy="47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7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3CB430-A1D8-4017-B094-7D853F55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924F91-64A7-4B96-A684-AA6B7E8FEDC1}"/>
              </a:ext>
            </a:extLst>
          </p:cNvPr>
          <p:cNvSpPr txBox="1"/>
          <p:nvPr/>
        </p:nvSpPr>
        <p:spPr>
          <a:xfrm>
            <a:off x="1839949" y="185393"/>
            <a:ext cx="8512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City/County Transportation Participating Entities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1634-ED2B-4567-B29E-F13102B3C4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239478-D874-FB41-1FED-B0EAC4B74DB7}"/>
              </a:ext>
            </a:extLst>
          </p:cNvPr>
          <p:cNvSpPr txBox="1"/>
          <p:nvPr/>
        </p:nvSpPr>
        <p:spPr>
          <a:xfrm>
            <a:off x="1839949" y="1767006"/>
            <a:ext cx="9144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Participating Cities: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Alvarado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Burleson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Cleburne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Godley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Grandview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Joshua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Keene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Rio Vista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Johnson County</a:t>
            </a:r>
            <a:endParaRPr lang="en-US" sz="19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7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F4CF1A-10FA-474C-A23B-DD151709FC11}"/>
              </a:ext>
            </a:extLst>
          </p:cNvPr>
          <p:cNvSpPr/>
          <p:nvPr/>
        </p:nvSpPr>
        <p:spPr>
          <a:xfrm>
            <a:off x="0" y="0"/>
            <a:ext cx="12192000" cy="6945087"/>
          </a:xfrm>
          <a:prstGeom prst="rect">
            <a:avLst/>
          </a:prstGeom>
          <a:solidFill>
            <a:srgbClr val="0F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96187" y="1781707"/>
            <a:ext cx="9799625" cy="408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363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“Drivers with a servant’s heart, quietly uplift lives. Your care for others, reliability and pride in service builds trust, restores dignity, propels our community forward, and most importantly, has the power to transform lives.”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BA8ED3-CD44-41B6-BDD4-616179E2F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81846" y="567056"/>
            <a:ext cx="889343" cy="675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6ADB4-3EF6-46BC-8C38-0E8EDB8D4ADF}"/>
              </a:ext>
            </a:extLst>
          </p:cNvPr>
          <p:cNvCxnSpPr/>
          <p:nvPr/>
        </p:nvCxnSpPr>
        <p:spPr>
          <a:xfrm>
            <a:off x="1426029" y="1641471"/>
            <a:ext cx="9427028" cy="0"/>
          </a:xfrm>
          <a:prstGeom prst="line">
            <a:avLst/>
          </a:prstGeom>
          <a:ln w="28575">
            <a:solidFill>
              <a:srgbClr val="952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00824A-13A7-4BCB-8CD9-7F397854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7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3CB430-A1D8-4017-B094-7D853F55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1375" y="1659285"/>
            <a:ext cx="78892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Vision Statement:</a:t>
            </a:r>
          </a:p>
          <a:p>
            <a:pPr marL="800100" lvl="1" indent="-342900">
              <a:spcBef>
                <a:spcPts val="240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To </a:t>
            </a:r>
            <a:r>
              <a:rPr lang="en-US" sz="20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deliver the safest, most reliable, customer-centered mobility service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Mission Statement:</a:t>
            </a:r>
          </a:p>
          <a:p>
            <a:pPr marL="800100" marR="0" lvl="1" indent="-3429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5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To serve the people of Johnson County with safe, dependable, customer-driven transportation services that advances community access and elevates our customer’s quality of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1634-ED2B-4567-B29E-F13102B3C4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C052D-F8B6-42BB-8368-456B1695B5F2}"/>
              </a:ext>
            </a:extLst>
          </p:cNvPr>
          <p:cNvSpPr txBox="1"/>
          <p:nvPr/>
        </p:nvSpPr>
        <p:spPr>
          <a:xfrm>
            <a:off x="3923145" y="582557"/>
            <a:ext cx="497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Purpose Statements</a:t>
            </a:r>
          </a:p>
        </p:txBody>
      </p:sp>
    </p:spTree>
    <p:extLst>
      <p:ext uri="{BB962C8B-B14F-4D97-AF65-F5344CB8AC3E}">
        <p14:creationId xmlns:p14="http://schemas.microsoft.com/office/powerpoint/2010/main" val="282119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3CB430-A1D8-4017-B094-7D853F55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924F91-64A7-4B96-A684-AA6B7E8FEDC1}"/>
              </a:ext>
            </a:extLst>
          </p:cNvPr>
          <p:cNvSpPr txBox="1"/>
          <p:nvPr/>
        </p:nvSpPr>
        <p:spPr>
          <a:xfrm>
            <a:off x="3923145" y="582557"/>
            <a:ext cx="497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FY2025 In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1634-ED2B-4567-B29E-F13102B3C4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239478-D874-FB41-1FED-B0EAC4B74DB7}"/>
              </a:ext>
            </a:extLst>
          </p:cNvPr>
          <p:cNvSpPr txBox="1"/>
          <p:nvPr/>
        </p:nvSpPr>
        <p:spPr>
          <a:xfrm>
            <a:off x="1839949" y="1690062"/>
            <a:ext cx="91440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We concluded the fiscal year on a strong note, achieving significant efficiency gains. Key year-over-year highlights include: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8.4%</a:t>
            </a:r>
            <a:r>
              <a:rPr lang="en-US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increase in Passenger Trips</a:t>
            </a:r>
          </a:p>
          <a:p>
            <a:pPr marL="1257300" lvl="2" indent="-342900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Cleburne accounted for:</a:t>
            </a:r>
          </a:p>
          <a:p>
            <a:pPr marL="1714500" lvl="3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59.8% </a:t>
            </a:r>
            <a:r>
              <a:rPr lang="en-US" sz="20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Orig</a:t>
            </a:r>
            <a:r>
              <a:rPr lang="en-US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/ 60.4% </a:t>
            </a:r>
            <a:r>
              <a:rPr lang="en-US" sz="20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Dest</a:t>
            </a:r>
            <a:r>
              <a:rPr lang="en-US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of all trips in FY25</a:t>
            </a:r>
          </a:p>
          <a:p>
            <a:pPr marL="1714500" lvl="3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10.3% of cross-city trips into Cleburne</a:t>
            </a:r>
            <a:endParaRPr lang="en-US" sz="20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9.5%</a:t>
            </a:r>
            <a:r>
              <a:rPr lang="en-US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improvement in Trips per Revenue Hour (a key productivity metric)</a:t>
            </a:r>
            <a:endParaRPr lang="en-US" sz="20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15.2%</a:t>
            </a:r>
            <a:r>
              <a:rPr lang="en-US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increase in Passenger Miles Traveled</a:t>
            </a:r>
            <a:endParaRPr lang="en-US" sz="20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26.7%</a:t>
            </a:r>
            <a:r>
              <a:rPr lang="en-US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increase in passenger fares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The team’s proactive engagement with ridership and performance metrics </a:t>
            </a:r>
            <a:r>
              <a:rPr lang="en-US" sz="22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exemplifies </a:t>
            </a:r>
            <a:r>
              <a:rPr lang="en-US" sz="22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strong commitment to excellence</a:t>
            </a:r>
          </a:p>
        </p:txBody>
      </p:sp>
    </p:spTree>
    <p:extLst>
      <p:ext uri="{BB962C8B-B14F-4D97-AF65-F5344CB8AC3E}">
        <p14:creationId xmlns:p14="http://schemas.microsoft.com/office/powerpoint/2010/main" val="400241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3CB430-A1D8-4017-B094-7D853F55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231" y="1314348"/>
            <a:ext cx="85815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Improved Service Offering</a:t>
            </a:r>
          </a:p>
          <a:p>
            <a:pPr marL="800100" lvl="1" indent="-342900">
              <a:buSzPct val="50000"/>
              <a:buFont typeface="Courier New" panose="02070309020205020404" pitchFamily="49" charset="0"/>
              <a:buChar char="o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Analytics revealed a gap in service needs.</a:t>
            </a:r>
          </a:p>
          <a:p>
            <a:pPr marL="1257300" lvl="2" indent="-342900">
              <a:buSzPct val="50000"/>
              <a:buFont typeface="Courier New" panose="02070309020205020404" pitchFamily="49" charset="0"/>
              <a:buChar char="o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Expanded service with new 6:00 AM start time throughout Johnson County</a:t>
            </a:r>
          </a:p>
          <a:p>
            <a:pPr marL="1257300" lvl="2" indent="-342900">
              <a:buSzPct val="50000"/>
              <a:buFont typeface="Courier New" panose="02070309020205020404" pitchFamily="49" charset="0"/>
              <a:buChar char="o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Partnered with dialysis facilities to offer service on holiday’s to better meet customer’s medical needs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October 2025, highest ridership in excess of five years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Improved communication with all key stakeholders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Deep dive into operational needs vs. current operations</a:t>
            </a:r>
          </a:p>
          <a:p>
            <a:pPr marL="800100" lvl="1" indent="-342900">
              <a:spcBef>
                <a:spcPts val="120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Reallocating resources accordingly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Reimagining what City/County Transportation can 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24F91-64A7-4B96-A684-AA6B7E8FEDC1}"/>
              </a:ext>
            </a:extLst>
          </p:cNvPr>
          <p:cNvSpPr txBox="1"/>
          <p:nvPr/>
        </p:nvSpPr>
        <p:spPr>
          <a:xfrm>
            <a:off x="3923145" y="582557"/>
            <a:ext cx="497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We Are Doing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1634-ED2B-4567-B29E-F13102B3C4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4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3CB430-A1D8-4017-B094-7D853F55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613" y="1104178"/>
            <a:ext cx="794477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Service Enhancements</a:t>
            </a:r>
          </a:p>
          <a:p>
            <a:pPr marL="800100" lvl="1" indent="-342900">
              <a:buSzPct val="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Coordination with medical providers, employers, businesses, etc.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Vehicle Replacement Acquisition</a:t>
            </a:r>
          </a:p>
          <a:p>
            <a:pPr marL="800100" lvl="1" indent="-342900">
              <a:spcBef>
                <a:spcPts val="120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TXDOT funded grant for 3 new buses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Transit Software Solicitation</a:t>
            </a:r>
          </a:p>
          <a:p>
            <a:pPr marL="800100" lvl="1" indent="-342900">
              <a:spcBef>
                <a:spcPts val="120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NCTCOG funded grant fully approved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Relaunch/Rebrand</a:t>
            </a:r>
          </a:p>
          <a:p>
            <a:pPr marL="800100" lvl="1" indent="-342900">
              <a:spcBef>
                <a:spcPts val="120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Drive improved awareness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Growth mindset in 2026</a:t>
            </a:r>
          </a:p>
          <a:p>
            <a:pPr marL="800100" lvl="1" indent="-342900">
              <a:spcBef>
                <a:spcPts val="120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Grow ridership by 30% through 2026</a:t>
            </a:r>
          </a:p>
          <a:p>
            <a:pPr marL="800100" lvl="1" indent="-342900">
              <a:spcBef>
                <a:spcPts val="120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Evaluation of fixed route service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24F91-64A7-4B96-A684-AA6B7E8FEDC1}"/>
              </a:ext>
            </a:extLst>
          </p:cNvPr>
          <p:cNvSpPr txBox="1"/>
          <p:nvPr/>
        </p:nvSpPr>
        <p:spPr>
          <a:xfrm>
            <a:off x="3923145" y="342418"/>
            <a:ext cx="497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Where We Are Going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1634-ED2B-4567-B29E-F13102B3C4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119" y="4766877"/>
            <a:ext cx="2302882" cy="20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6A1C0CC502D245B125649852F54C1A" ma:contentTypeVersion="8" ma:contentTypeDescription="Create a new document." ma:contentTypeScope="" ma:versionID="f7b3efe73508dd195c8890883eddfc4f">
  <xsd:schema xmlns:xsd="http://www.w3.org/2001/XMLSchema" xmlns:xs="http://www.w3.org/2001/XMLSchema" xmlns:p="http://schemas.microsoft.com/office/2006/metadata/properties" xmlns:ns2="f66f0eb7-a69a-45ca-9a02-652e97d2a615" targetNamespace="http://schemas.microsoft.com/office/2006/metadata/properties" ma:root="true" ma:fieldsID="405fd3bef050b9387838834e4941f0f5" ns2:_="">
    <xsd:import namespace="f66f0eb7-a69a-45ca-9a02-652e97d2a6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f0eb7-a69a-45ca-9a02-652e97d2a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0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f66f0eb7-a69a-45ca-9a02-652e97d2a61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659EFB-F223-4329-B7CA-0E7DDA1F3EC2}"/>
</file>

<file path=customXml/itemProps2.xml><?xml version="1.0" encoding="utf-8"?>
<ds:datastoreItem xmlns:ds="http://schemas.openxmlformats.org/officeDocument/2006/customXml" ds:itemID="{45E8E9F7-D686-4965-931E-408251C9B0DF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64283A7-91B4-4AE6-A9D1-3D61C426CB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23472</TotalTime>
  <Words>1190</Words>
  <Application>Microsoft Office PowerPoint</Application>
  <PresentationFormat>Widescreen</PresentationFormat>
  <Paragraphs>146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Courier New</vt:lpstr>
      <vt:lpstr>Segoe UI</vt:lpstr>
      <vt:lpstr>Segoe UI Semibold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James</dc:creator>
  <cp:lastModifiedBy>AJ Arjanen</cp:lastModifiedBy>
  <cp:revision>291</cp:revision>
  <cp:lastPrinted>2026-01-23T19:35:22Z</cp:lastPrinted>
  <dcterms:created xsi:type="dcterms:W3CDTF">2015-04-06T19:55:50Z</dcterms:created>
  <dcterms:modified xsi:type="dcterms:W3CDTF">2026-01-29T14:23:25Z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0x010100B46A1C0CC502D245B125649852F54C1A</vt:lpwstr>
  </property>
</Properties>
</file>